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58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62408" autoAdjust="0"/>
  </p:normalViewPr>
  <p:slideViewPr>
    <p:cSldViewPr>
      <p:cViewPr varScale="1">
        <p:scale>
          <a:sx n="64" d="100"/>
          <a:sy n="64" d="100"/>
        </p:scale>
        <p:origin x="-134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980948-030C-4DC9-AD77-BA8169114883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124F50F-BF40-4A0C-A9C4-AFAB85DD296E}">
      <dgm:prSet phldrT="[Текст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0" i="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3 этап </a:t>
          </a:r>
          <a:r>
            <a:rPr lang="ru-RU" b="1" i="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rPr>
            <a:t>подготовка участников олимпиад 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561A883C-CDC8-4540-92B3-0E736D6BE704}" type="parTrans" cxnId="{965630AE-C468-4C4D-A3B7-0FE6129F57BA}">
      <dgm:prSet/>
      <dgm:spPr/>
      <dgm:t>
        <a:bodyPr/>
        <a:lstStyle/>
        <a:p>
          <a:endParaRPr lang="ru-RU"/>
        </a:p>
      </dgm:t>
    </dgm:pt>
    <dgm:pt modelId="{160DE4CF-B0FF-4B9B-85BC-6A6FE27B8D83}" type="sibTrans" cxnId="{965630AE-C468-4C4D-A3B7-0FE6129F57BA}">
      <dgm:prSet/>
      <dgm:spPr/>
      <dgm:t>
        <a:bodyPr/>
        <a:lstStyle/>
        <a:p>
          <a:endParaRPr lang="ru-RU"/>
        </a:p>
      </dgm:t>
    </dgm:pt>
    <dgm:pt modelId="{640738E2-0D69-47AD-BC48-CD7EBB6BDD3D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Базовая школьная подготовка по предмету</a:t>
          </a:r>
          <a:endParaRPr lang="ru-RU" sz="2000" dirty="0"/>
        </a:p>
      </dgm:t>
    </dgm:pt>
    <dgm:pt modelId="{E49187BA-F1D2-4255-A64C-16C39D2035BF}" type="parTrans" cxnId="{6F2BE527-1B19-4B5B-B188-7E38EB9EDCFA}">
      <dgm:prSet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/>
        </a:p>
      </dgm:t>
    </dgm:pt>
    <dgm:pt modelId="{8A234FB2-69F2-4148-AEB4-2176BC597D95}" type="sibTrans" cxnId="{6F2BE527-1B19-4B5B-B188-7E38EB9EDCFA}">
      <dgm:prSet/>
      <dgm:spPr/>
      <dgm:t>
        <a:bodyPr/>
        <a:lstStyle/>
        <a:p>
          <a:endParaRPr lang="ru-RU"/>
        </a:p>
      </dgm:t>
    </dgm:pt>
    <dgm:pt modelId="{3E331041-AE29-47C3-BA94-F4B1A1D564E4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дополнительные занятия по подготовке к олимпиаде</a:t>
          </a:r>
          <a:endParaRPr lang="ru-RU" sz="1800" dirty="0"/>
        </a:p>
      </dgm:t>
    </dgm:pt>
    <dgm:pt modelId="{EE9DEF5A-5BB6-446A-A031-0C31D6BA76C6}" type="parTrans" cxnId="{C310DA9E-5663-447D-95E1-7EC426A61D28}">
      <dgm:prSet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/>
        </a:p>
      </dgm:t>
    </dgm:pt>
    <dgm:pt modelId="{8DB90EC7-E956-48D4-BB85-5AA37672D82D}" type="sibTrans" cxnId="{C310DA9E-5663-447D-95E1-7EC426A61D28}">
      <dgm:prSet/>
      <dgm:spPr/>
      <dgm:t>
        <a:bodyPr/>
        <a:lstStyle/>
        <a:p>
          <a:endParaRPr lang="ru-RU"/>
        </a:p>
      </dgm:t>
    </dgm:pt>
    <dgm:pt modelId="{5C312FDF-D0DE-419A-B5B8-70122E1E068D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самоподготовка</a:t>
          </a:r>
          <a:endParaRPr lang="ru-RU" sz="2000" dirty="0"/>
        </a:p>
      </dgm:t>
    </dgm:pt>
    <dgm:pt modelId="{9F0DEF29-1999-4272-AA4C-087BE602867B}" type="parTrans" cxnId="{8163A2FA-E7CF-4426-ABA8-26EDCCE67D68}">
      <dgm:prSet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/>
        </a:p>
      </dgm:t>
    </dgm:pt>
    <dgm:pt modelId="{0CA82FD5-A38E-47B2-8FA0-F51F378AD49F}" type="sibTrans" cxnId="{8163A2FA-E7CF-4426-ABA8-26EDCCE67D68}">
      <dgm:prSet/>
      <dgm:spPr/>
      <dgm:t>
        <a:bodyPr/>
        <a:lstStyle/>
        <a:p>
          <a:endParaRPr lang="ru-RU"/>
        </a:p>
      </dgm:t>
    </dgm:pt>
    <dgm:pt modelId="{3D1FEF21-99E8-4FA2-9A51-591E97B6D805}">
      <dgm:prSet/>
      <dgm:spPr/>
      <dgm:t>
        <a:bodyPr/>
        <a:lstStyle/>
        <a:p>
          <a:endParaRPr lang="ru-RU"/>
        </a:p>
      </dgm:t>
    </dgm:pt>
    <dgm:pt modelId="{F557DE8B-26C1-4193-9134-A4C855ACD1C4}" type="parTrans" cxnId="{E082C5C4-C640-48DA-AF03-51171F140463}">
      <dgm:prSet/>
      <dgm:spPr/>
      <dgm:t>
        <a:bodyPr/>
        <a:lstStyle/>
        <a:p>
          <a:endParaRPr lang="ru-RU"/>
        </a:p>
      </dgm:t>
    </dgm:pt>
    <dgm:pt modelId="{E96C3265-FCF8-4D1A-822B-0169533A3BF3}" type="sibTrans" cxnId="{E082C5C4-C640-48DA-AF03-51171F140463}">
      <dgm:prSet/>
      <dgm:spPr/>
      <dgm:t>
        <a:bodyPr/>
        <a:lstStyle/>
        <a:p>
          <a:endParaRPr lang="ru-RU"/>
        </a:p>
      </dgm:t>
    </dgm:pt>
    <dgm:pt modelId="{CCA8B64D-1C64-4682-A7C6-F012DBE0CBAB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участие в УТС и профильных сменах по предметам</a:t>
          </a:r>
          <a:endParaRPr lang="ru-RU" sz="2000" dirty="0"/>
        </a:p>
      </dgm:t>
    </dgm:pt>
    <dgm:pt modelId="{C0E4D1DE-BFAF-4A82-81F2-CDF23CCC7F19}" type="sibTrans" cxnId="{FC0DBB91-B585-49A9-B966-38F80FF7791B}">
      <dgm:prSet/>
      <dgm:spPr/>
      <dgm:t>
        <a:bodyPr/>
        <a:lstStyle/>
        <a:p>
          <a:endParaRPr lang="ru-RU"/>
        </a:p>
      </dgm:t>
    </dgm:pt>
    <dgm:pt modelId="{359C1DA8-A137-4DA8-A564-1F28DA8BAA35}" type="parTrans" cxnId="{FC0DBB91-B585-49A9-B966-38F80FF7791B}">
      <dgm:prSet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/>
        </a:p>
      </dgm:t>
    </dgm:pt>
    <dgm:pt modelId="{39D52BDC-3112-45E1-9502-91AE6424372C}" type="pres">
      <dgm:prSet presAssocID="{80980948-030C-4DC9-AD77-BA816911488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051F71-B38E-47F7-A191-96126FE6B53D}" type="pres">
      <dgm:prSet presAssocID="{8124F50F-BF40-4A0C-A9C4-AFAB85DD296E}" presName="centerShape" presStyleLbl="node0" presStyleIdx="0" presStyleCnt="1" custScaleX="159159" custScaleY="149795"/>
      <dgm:spPr/>
      <dgm:t>
        <a:bodyPr/>
        <a:lstStyle/>
        <a:p>
          <a:endParaRPr lang="ru-RU"/>
        </a:p>
      </dgm:t>
    </dgm:pt>
    <dgm:pt modelId="{4DE71D18-3EEB-4F67-A4DE-5EEFA06306DC}" type="pres">
      <dgm:prSet presAssocID="{E49187BA-F1D2-4255-A64C-16C39D2035BF}" presName="parTrans" presStyleLbl="sibTrans2D1" presStyleIdx="0" presStyleCnt="4" custScaleX="368519" custLinFactNeighborX="18459" custLinFactNeighborY="46068"/>
      <dgm:spPr/>
      <dgm:t>
        <a:bodyPr/>
        <a:lstStyle/>
        <a:p>
          <a:endParaRPr lang="ru-RU"/>
        </a:p>
      </dgm:t>
    </dgm:pt>
    <dgm:pt modelId="{D4A9E16A-FFD8-4744-B73E-9DFD38F852F8}" type="pres">
      <dgm:prSet presAssocID="{E49187BA-F1D2-4255-A64C-16C39D2035BF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28E53F14-51CD-42A5-8A18-4D77B8DF0719}" type="pres">
      <dgm:prSet presAssocID="{640738E2-0D69-47AD-BC48-CD7EBB6BDD3D}" presName="node" presStyleLbl="node1" presStyleIdx="0" presStyleCnt="4" custScaleX="129038" custScaleY="103720" custRadScaleRad="112449" custRadScaleInc="-2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B57935-87D4-41E6-B3CE-F913FB4231E5}" type="pres">
      <dgm:prSet presAssocID="{EE9DEF5A-5BB6-446A-A031-0C31D6BA76C6}" presName="parTrans" presStyleLbl="sibTrans2D1" presStyleIdx="1" presStyleCnt="4" custScaleX="435772" custLinFactX="-51498" custLinFactNeighborX="-100000" custLinFactNeighborY="-5030"/>
      <dgm:spPr/>
      <dgm:t>
        <a:bodyPr/>
        <a:lstStyle/>
        <a:p>
          <a:endParaRPr lang="ru-RU"/>
        </a:p>
      </dgm:t>
    </dgm:pt>
    <dgm:pt modelId="{C08E342E-03DA-49D9-A322-5F6B5E068028}" type="pres">
      <dgm:prSet presAssocID="{EE9DEF5A-5BB6-446A-A031-0C31D6BA76C6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3968F75B-6686-4666-920E-B3B9EB278D3E}" type="pres">
      <dgm:prSet presAssocID="{3E331041-AE29-47C3-BA94-F4B1A1D564E4}" presName="node" presStyleLbl="node1" presStyleIdx="1" presStyleCnt="4" custScaleX="141212" custScaleY="131667" custRadScaleRad="117425" custRadScaleInc="-36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A28832-51EF-4A45-82F0-5A6125CF5233}" type="pres">
      <dgm:prSet presAssocID="{9F0DEF29-1999-4272-AA4C-087BE602867B}" presName="parTrans" presStyleLbl="sibTrans2D1" presStyleIdx="2" presStyleCnt="4" custScaleX="369494" custLinFactNeighborX="36784" custLinFactNeighborY="-35016"/>
      <dgm:spPr/>
      <dgm:t>
        <a:bodyPr/>
        <a:lstStyle/>
        <a:p>
          <a:endParaRPr lang="ru-RU"/>
        </a:p>
      </dgm:t>
    </dgm:pt>
    <dgm:pt modelId="{D3628505-828E-4113-A6D8-3730F8929649}" type="pres">
      <dgm:prSet presAssocID="{9F0DEF29-1999-4272-AA4C-087BE602867B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AA616FE1-A945-401F-BEF4-62E332164DAB}" type="pres">
      <dgm:prSet presAssocID="{5C312FDF-D0DE-419A-B5B8-70122E1E068D}" presName="node" presStyleLbl="node1" presStyleIdx="2" presStyleCnt="4" custScaleX="163865" custRadScaleRad="99647" custRadScaleInc="52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D372C1-CFC3-4E2A-9F64-548D9ABB8CC9}" type="pres">
      <dgm:prSet presAssocID="{359C1DA8-A137-4DA8-A564-1F28DA8BAA35}" presName="parTrans" presStyleLbl="sibTrans2D1" presStyleIdx="3" presStyleCnt="4" custScaleX="453155" custLinFactNeighborX="44989" custLinFactNeighborY="9020"/>
      <dgm:spPr/>
      <dgm:t>
        <a:bodyPr/>
        <a:lstStyle/>
        <a:p>
          <a:endParaRPr lang="ru-RU"/>
        </a:p>
      </dgm:t>
    </dgm:pt>
    <dgm:pt modelId="{EA633286-928C-45C2-B073-3C7DA4CC5DEC}" type="pres">
      <dgm:prSet presAssocID="{359C1DA8-A137-4DA8-A564-1F28DA8BAA35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EBA4EEEE-20CF-4287-AB32-FBD9EB6F9024}" type="pres">
      <dgm:prSet presAssocID="{CCA8B64D-1C64-4682-A7C6-F012DBE0CBAB}" presName="node" presStyleLbl="node1" presStyleIdx="3" presStyleCnt="4" custScaleX="136077" custScaleY="137262" custRadScaleRad="140048" custRadScaleInc="-9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DBB6B6E-B4D8-4D3A-B5C8-714320171EDE}" type="presOf" srcId="{EE9DEF5A-5BB6-446A-A031-0C31D6BA76C6}" destId="{C08E342E-03DA-49D9-A322-5F6B5E068028}" srcOrd="1" destOrd="0" presId="urn:microsoft.com/office/officeart/2005/8/layout/radial5"/>
    <dgm:cxn modelId="{8163A2FA-E7CF-4426-ABA8-26EDCCE67D68}" srcId="{8124F50F-BF40-4A0C-A9C4-AFAB85DD296E}" destId="{5C312FDF-D0DE-419A-B5B8-70122E1E068D}" srcOrd="2" destOrd="0" parTransId="{9F0DEF29-1999-4272-AA4C-087BE602867B}" sibTransId="{0CA82FD5-A38E-47B2-8FA0-F51F378AD49F}"/>
    <dgm:cxn modelId="{05FC9E86-A508-4BA2-B87D-2A17F82BD078}" type="presOf" srcId="{E49187BA-F1D2-4255-A64C-16C39D2035BF}" destId="{D4A9E16A-FFD8-4744-B73E-9DFD38F852F8}" srcOrd="1" destOrd="0" presId="urn:microsoft.com/office/officeart/2005/8/layout/radial5"/>
    <dgm:cxn modelId="{50543964-5638-4506-8736-70E7A1A30164}" type="presOf" srcId="{80980948-030C-4DC9-AD77-BA8169114883}" destId="{39D52BDC-3112-45E1-9502-91AE6424372C}" srcOrd="0" destOrd="0" presId="urn:microsoft.com/office/officeart/2005/8/layout/radial5"/>
    <dgm:cxn modelId="{C310DA9E-5663-447D-95E1-7EC426A61D28}" srcId="{8124F50F-BF40-4A0C-A9C4-AFAB85DD296E}" destId="{3E331041-AE29-47C3-BA94-F4B1A1D564E4}" srcOrd="1" destOrd="0" parTransId="{EE9DEF5A-5BB6-446A-A031-0C31D6BA76C6}" sibTransId="{8DB90EC7-E956-48D4-BB85-5AA37672D82D}"/>
    <dgm:cxn modelId="{6F2BE527-1B19-4B5B-B188-7E38EB9EDCFA}" srcId="{8124F50F-BF40-4A0C-A9C4-AFAB85DD296E}" destId="{640738E2-0D69-47AD-BC48-CD7EBB6BDD3D}" srcOrd="0" destOrd="0" parTransId="{E49187BA-F1D2-4255-A64C-16C39D2035BF}" sibTransId="{8A234FB2-69F2-4148-AEB4-2176BC597D95}"/>
    <dgm:cxn modelId="{FC0DBB91-B585-49A9-B966-38F80FF7791B}" srcId="{8124F50F-BF40-4A0C-A9C4-AFAB85DD296E}" destId="{CCA8B64D-1C64-4682-A7C6-F012DBE0CBAB}" srcOrd="3" destOrd="0" parTransId="{359C1DA8-A137-4DA8-A564-1F28DA8BAA35}" sibTransId="{C0E4D1DE-BFAF-4A82-81F2-CDF23CCC7F19}"/>
    <dgm:cxn modelId="{A66B5CC7-EFFD-4B64-97C4-A8D478EB67A1}" type="presOf" srcId="{5C312FDF-D0DE-419A-B5B8-70122E1E068D}" destId="{AA616FE1-A945-401F-BEF4-62E332164DAB}" srcOrd="0" destOrd="0" presId="urn:microsoft.com/office/officeart/2005/8/layout/radial5"/>
    <dgm:cxn modelId="{55FBD575-B222-4350-BF0C-B059CAE251C6}" type="presOf" srcId="{9F0DEF29-1999-4272-AA4C-087BE602867B}" destId="{9CA28832-51EF-4A45-82F0-5A6125CF5233}" srcOrd="0" destOrd="0" presId="urn:microsoft.com/office/officeart/2005/8/layout/radial5"/>
    <dgm:cxn modelId="{B1338995-6711-488E-9BB0-41297F650C4A}" type="presOf" srcId="{E49187BA-F1D2-4255-A64C-16C39D2035BF}" destId="{4DE71D18-3EEB-4F67-A4DE-5EEFA06306DC}" srcOrd="0" destOrd="0" presId="urn:microsoft.com/office/officeart/2005/8/layout/radial5"/>
    <dgm:cxn modelId="{965630AE-C468-4C4D-A3B7-0FE6129F57BA}" srcId="{80980948-030C-4DC9-AD77-BA8169114883}" destId="{8124F50F-BF40-4A0C-A9C4-AFAB85DD296E}" srcOrd="0" destOrd="0" parTransId="{561A883C-CDC8-4540-92B3-0E736D6BE704}" sibTransId="{160DE4CF-B0FF-4B9B-85BC-6A6FE27B8D83}"/>
    <dgm:cxn modelId="{E082C5C4-C640-48DA-AF03-51171F140463}" srcId="{80980948-030C-4DC9-AD77-BA8169114883}" destId="{3D1FEF21-99E8-4FA2-9A51-591E97B6D805}" srcOrd="1" destOrd="0" parTransId="{F557DE8B-26C1-4193-9134-A4C855ACD1C4}" sibTransId="{E96C3265-FCF8-4D1A-822B-0169533A3BF3}"/>
    <dgm:cxn modelId="{2065896E-8D47-4EC2-B818-6D465CC6A697}" type="presOf" srcId="{3E331041-AE29-47C3-BA94-F4B1A1D564E4}" destId="{3968F75B-6686-4666-920E-B3B9EB278D3E}" srcOrd="0" destOrd="0" presId="urn:microsoft.com/office/officeart/2005/8/layout/radial5"/>
    <dgm:cxn modelId="{E4193BE9-D04E-4B84-B95E-1E8859BFAC0A}" type="presOf" srcId="{9F0DEF29-1999-4272-AA4C-087BE602867B}" destId="{D3628505-828E-4113-A6D8-3730F8929649}" srcOrd="1" destOrd="0" presId="urn:microsoft.com/office/officeart/2005/8/layout/radial5"/>
    <dgm:cxn modelId="{7E29782C-5D93-4B72-B30F-58D0A449A666}" type="presOf" srcId="{8124F50F-BF40-4A0C-A9C4-AFAB85DD296E}" destId="{77051F71-B38E-47F7-A191-96126FE6B53D}" srcOrd="0" destOrd="0" presId="urn:microsoft.com/office/officeart/2005/8/layout/radial5"/>
    <dgm:cxn modelId="{33040A45-025A-42AE-8CBC-7AE0798E9ACA}" type="presOf" srcId="{EE9DEF5A-5BB6-446A-A031-0C31D6BA76C6}" destId="{73B57935-87D4-41E6-B3CE-F913FB4231E5}" srcOrd="0" destOrd="0" presId="urn:microsoft.com/office/officeart/2005/8/layout/radial5"/>
    <dgm:cxn modelId="{0CF54DBE-42C6-4FC9-B470-8CE9E28671CA}" type="presOf" srcId="{640738E2-0D69-47AD-BC48-CD7EBB6BDD3D}" destId="{28E53F14-51CD-42A5-8A18-4D77B8DF0719}" srcOrd="0" destOrd="0" presId="urn:microsoft.com/office/officeart/2005/8/layout/radial5"/>
    <dgm:cxn modelId="{00865E46-BD6C-4DFE-8CD4-2DEE280DECCF}" type="presOf" srcId="{359C1DA8-A137-4DA8-A564-1F28DA8BAA35}" destId="{EA633286-928C-45C2-B073-3C7DA4CC5DEC}" srcOrd="1" destOrd="0" presId="urn:microsoft.com/office/officeart/2005/8/layout/radial5"/>
    <dgm:cxn modelId="{C64C95E3-307B-4EDB-9860-CF3F02517ACF}" type="presOf" srcId="{359C1DA8-A137-4DA8-A564-1F28DA8BAA35}" destId="{0BD372C1-CFC3-4E2A-9F64-548D9ABB8CC9}" srcOrd="0" destOrd="0" presId="urn:microsoft.com/office/officeart/2005/8/layout/radial5"/>
    <dgm:cxn modelId="{2EF77739-143B-4352-A571-5D4AA2EF92FE}" type="presOf" srcId="{CCA8B64D-1C64-4682-A7C6-F012DBE0CBAB}" destId="{EBA4EEEE-20CF-4287-AB32-FBD9EB6F9024}" srcOrd="0" destOrd="0" presId="urn:microsoft.com/office/officeart/2005/8/layout/radial5"/>
    <dgm:cxn modelId="{9E9E24C4-9DC1-4632-9936-7FE5CD21C164}" type="presParOf" srcId="{39D52BDC-3112-45E1-9502-91AE6424372C}" destId="{77051F71-B38E-47F7-A191-96126FE6B53D}" srcOrd="0" destOrd="0" presId="urn:microsoft.com/office/officeart/2005/8/layout/radial5"/>
    <dgm:cxn modelId="{9EB29B61-ADC1-4E02-952E-2F50E30E43D4}" type="presParOf" srcId="{39D52BDC-3112-45E1-9502-91AE6424372C}" destId="{4DE71D18-3EEB-4F67-A4DE-5EEFA06306DC}" srcOrd="1" destOrd="0" presId="urn:microsoft.com/office/officeart/2005/8/layout/radial5"/>
    <dgm:cxn modelId="{029FADF2-61D8-45FE-98C7-FBC4BC11FE10}" type="presParOf" srcId="{4DE71D18-3EEB-4F67-A4DE-5EEFA06306DC}" destId="{D4A9E16A-FFD8-4744-B73E-9DFD38F852F8}" srcOrd="0" destOrd="0" presId="urn:microsoft.com/office/officeart/2005/8/layout/radial5"/>
    <dgm:cxn modelId="{0BB5EE8D-372B-4DCB-AAB2-1477C65703EC}" type="presParOf" srcId="{39D52BDC-3112-45E1-9502-91AE6424372C}" destId="{28E53F14-51CD-42A5-8A18-4D77B8DF0719}" srcOrd="2" destOrd="0" presId="urn:microsoft.com/office/officeart/2005/8/layout/radial5"/>
    <dgm:cxn modelId="{416891F0-9699-43A5-AE0F-59B5601A7642}" type="presParOf" srcId="{39D52BDC-3112-45E1-9502-91AE6424372C}" destId="{73B57935-87D4-41E6-B3CE-F913FB4231E5}" srcOrd="3" destOrd="0" presId="urn:microsoft.com/office/officeart/2005/8/layout/radial5"/>
    <dgm:cxn modelId="{AB8D2C54-89D0-44DE-A296-9656FD41F01B}" type="presParOf" srcId="{73B57935-87D4-41E6-B3CE-F913FB4231E5}" destId="{C08E342E-03DA-49D9-A322-5F6B5E068028}" srcOrd="0" destOrd="0" presId="urn:microsoft.com/office/officeart/2005/8/layout/radial5"/>
    <dgm:cxn modelId="{58856084-5C53-4936-994B-250C54BE9E3A}" type="presParOf" srcId="{39D52BDC-3112-45E1-9502-91AE6424372C}" destId="{3968F75B-6686-4666-920E-B3B9EB278D3E}" srcOrd="4" destOrd="0" presId="urn:microsoft.com/office/officeart/2005/8/layout/radial5"/>
    <dgm:cxn modelId="{8261D153-A96A-4AD6-8BD9-89185DB8348C}" type="presParOf" srcId="{39D52BDC-3112-45E1-9502-91AE6424372C}" destId="{9CA28832-51EF-4A45-82F0-5A6125CF5233}" srcOrd="5" destOrd="0" presId="urn:microsoft.com/office/officeart/2005/8/layout/radial5"/>
    <dgm:cxn modelId="{D67BD5A1-6895-43E7-9A6D-313202E1640E}" type="presParOf" srcId="{9CA28832-51EF-4A45-82F0-5A6125CF5233}" destId="{D3628505-828E-4113-A6D8-3730F8929649}" srcOrd="0" destOrd="0" presId="urn:microsoft.com/office/officeart/2005/8/layout/radial5"/>
    <dgm:cxn modelId="{E836F64E-0B45-4426-B33F-637594C8C9B2}" type="presParOf" srcId="{39D52BDC-3112-45E1-9502-91AE6424372C}" destId="{AA616FE1-A945-401F-BEF4-62E332164DAB}" srcOrd="6" destOrd="0" presId="urn:microsoft.com/office/officeart/2005/8/layout/radial5"/>
    <dgm:cxn modelId="{058A7E7B-3F3F-4F6F-A05D-9BFCEA7CC529}" type="presParOf" srcId="{39D52BDC-3112-45E1-9502-91AE6424372C}" destId="{0BD372C1-CFC3-4E2A-9F64-548D9ABB8CC9}" srcOrd="7" destOrd="0" presId="urn:microsoft.com/office/officeart/2005/8/layout/radial5"/>
    <dgm:cxn modelId="{DDD464A9-519E-4306-8F19-0D26FF64BE4B}" type="presParOf" srcId="{0BD372C1-CFC3-4E2A-9F64-548D9ABB8CC9}" destId="{EA633286-928C-45C2-B073-3C7DA4CC5DEC}" srcOrd="0" destOrd="0" presId="urn:microsoft.com/office/officeart/2005/8/layout/radial5"/>
    <dgm:cxn modelId="{4A50E78E-2474-4506-B6F0-02770E0E73BA}" type="presParOf" srcId="{39D52BDC-3112-45E1-9502-91AE6424372C}" destId="{EBA4EEEE-20CF-4287-AB32-FBD9EB6F9024}" srcOrd="8" destOrd="0" presId="urn:microsoft.com/office/officeart/2005/8/layout/radial5"/>
  </dgm:cxnLst>
  <dgm:bg>
    <a:noFill/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8E301E-F895-4B73-AD73-1D83054986D2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2D8DF-BBA2-4ECB-90ED-D4214E4196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2D8DF-BBA2-4ECB-90ED-D4214E41962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Сегодня педагогическое сообщество активно переживает самую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горячую пору </a:t>
            </a:r>
            <a:r>
              <a:rPr lang="ru-RU" sz="1200" b="0" i="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олимпиадного движения. С 25 сентября по 30 октября во всех школах Алексеевского муниципального района завершился школьный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этап всероссийской и республиканской олимпиады школьников. А с 10 ноября начался муниципальный этап  всероссийской и республиканской олимпиады школьников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2D8DF-BBA2-4ECB-90ED-D4214E41962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А с 10 ноября начался муниципальный этап  всероссийской и республиканской олимпиады школьников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2D8DF-BBA2-4ECB-90ED-D4214E41962F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И организация работы по подготовке учащихся к участию в олимпиадном движении остаётся наиболее актуальной и значимой для школ нашего района, так как именно олимпиады являются одним из показателей результативности творческой работы как  учителя,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так 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учащихся.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Из года в год олимпиадные задания становятся все сложнее, возрастает значение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межпредметных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связей: химикам и биологам нужны азы генетики и биохимии; географам и астрономам не обойтись без знаний математики и физики, физикам необходимы технические знания и экспериментальные навыки и т.д. Сегодня, в современной школе, учителю необходимо умение учить детей учиться.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Поэтому, при организации работы с одаренным школьником каждой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ОУ необходимо  выстраивать результативную траекторию подготовки  «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олимпиадников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».</a:t>
            </a:r>
          </a:p>
          <a:p>
            <a:endParaRPr lang="ru-RU" sz="1200" b="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2D8DF-BBA2-4ECB-90ED-D4214E41962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800" b="0" i="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 каждой школе существует своя система подготовки учащихся к олимпиадам. Однако при</a:t>
            </a:r>
            <a:r>
              <a:rPr lang="ru-RU" sz="1800" b="0" i="0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изучении деятельности школ в данном направлении можно </a:t>
            </a:r>
            <a:r>
              <a:rPr lang="ru-RU" sz="1800" b="0" i="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выделить три основных этапа:</a:t>
            </a:r>
          </a:p>
          <a:p>
            <a:r>
              <a:rPr lang="ru-RU" sz="1800" b="1" i="0" dirty="0" smtClean="0">
                <a:latin typeface="Times New Roman" pitchFamily="18" charset="0"/>
                <a:cs typeface="Times New Roman" pitchFamily="18" charset="0"/>
              </a:rPr>
              <a:t>1 этап. </a:t>
            </a:r>
            <a:r>
              <a:rPr lang="ru-RU" sz="1800" i="0" dirty="0" smtClean="0">
                <a:latin typeface="Times New Roman" pitchFamily="18" charset="0"/>
                <a:cs typeface="Times New Roman" pitchFamily="18" charset="0"/>
              </a:rPr>
              <a:t>Выявление одаренных и высокомотивированных детей,</a:t>
            </a:r>
            <a:br>
              <a:rPr lang="ru-RU" sz="1800" i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0" dirty="0" smtClean="0">
                <a:latin typeface="Times New Roman" pitchFamily="18" charset="0"/>
                <a:cs typeface="Times New Roman" pitchFamily="18" charset="0"/>
              </a:rPr>
              <a:t>отличающихся нестандартным мышлением</a:t>
            </a:r>
          </a:p>
          <a:p>
            <a:r>
              <a:rPr lang="ru-RU" sz="1800" b="1" i="0" dirty="0" smtClean="0">
                <a:latin typeface="Times New Roman" pitchFamily="18" charset="0"/>
                <a:cs typeface="Times New Roman" pitchFamily="18" charset="0"/>
              </a:rPr>
              <a:t>2 этап. </a:t>
            </a:r>
            <a:r>
              <a:rPr lang="ru-RU" sz="1800" i="0" dirty="0" smtClean="0">
                <a:latin typeface="Times New Roman" pitchFamily="18" charset="0"/>
                <a:cs typeface="Times New Roman" pitchFamily="18" charset="0"/>
              </a:rPr>
              <a:t>Вовлечение учащихся в олимпиадное движение</a:t>
            </a:r>
          </a:p>
          <a:p>
            <a:r>
              <a:rPr lang="ru-RU" sz="1800" b="1" i="0" dirty="0" smtClean="0">
                <a:latin typeface="Times New Roman" pitchFamily="18" charset="0"/>
                <a:cs typeface="Times New Roman" pitchFamily="18" charset="0"/>
              </a:rPr>
              <a:t>3 этап. </a:t>
            </a:r>
            <a:r>
              <a:rPr lang="ru-RU" sz="1800" i="0" dirty="0" smtClean="0">
                <a:latin typeface="Times New Roman" pitchFamily="18" charset="0"/>
                <a:cs typeface="Times New Roman" pitchFamily="18" charset="0"/>
              </a:rPr>
              <a:t>Подготовка участников олимпиад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2D8DF-BBA2-4ECB-90ED-D4214E41962F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dirty="0" smtClean="0">
                <a:latin typeface="Times New Roman" pitchFamily="18" charset="0"/>
                <a:cs typeface="Times New Roman" pitchFamily="18" charset="0"/>
              </a:rPr>
              <a:t>1 этап. </a:t>
            </a:r>
            <a:r>
              <a:rPr lang="ru-RU" sz="1200" i="0" dirty="0" smtClean="0">
                <a:latin typeface="Times New Roman" pitchFamily="18" charset="0"/>
                <a:cs typeface="Times New Roman" pitchFamily="18" charset="0"/>
              </a:rPr>
              <a:t>Выявление одаренных и высокомотивированных детей,</a:t>
            </a:r>
            <a:br>
              <a:rPr lang="ru-RU" sz="1200" i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i="0" dirty="0" smtClean="0">
                <a:latin typeface="Times New Roman" pitchFamily="18" charset="0"/>
                <a:cs typeface="Times New Roman" pitchFamily="18" charset="0"/>
              </a:rPr>
              <a:t>отличающихся нестандартным мышлением (через </a:t>
            </a:r>
            <a:r>
              <a:rPr lang="ru-RU" sz="1200" b="1" i="0" dirty="0" smtClean="0">
                <a:latin typeface="Times New Roman" pitchFamily="18" charset="0"/>
                <a:cs typeface="Times New Roman" pitchFamily="18" charset="0"/>
              </a:rPr>
              <a:t>целенаправленное</a:t>
            </a:r>
            <a:r>
              <a:rPr lang="ru-RU" sz="1200" i="0" dirty="0" smtClean="0">
                <a:latin typeface="Times New Roman" pitchFamily="18" charset="0"/>
                <a:cs typeface="Times New Roman" pitchFamily="18" charset="0"/>
              </a:rPr>
              <a:t> наблюдение за учебной и внеурочной деятельностью школьника; </a:t>
            </a:r>
            <a:r>
              <a:rPr lang="ru-RU" sz="1200" b="1" i="0" dirty="0" smtClean="0">
                <a:latin typeface="Times New Roman" pitchFamily="18" charset="0"/>
                <a:cs typeface="Times New Roman" pitchFamily="18" charset="0"/>
              </a:rPr>
              <a:t>диагностические </a:t>
            </a:r>
            <a:r>
              <a:rPr lang="ru-RU" sz="1200" i="0" dirty="0" smtClean="0">
                <a:latin typeface="Times New Roman" pitchFamily="18" charset="0"/>
                <a:cs typeface="Times New Roman" pitchFamily="18" charset="0"/>
              </a:rPr>
              <a:t>тестирования </a:t>
            </a:r>
            <a:r>
              <a:rPr lang="ru-RU" sz="1200" i="0" dirty="0" err="1" smtClean="0">
                <a:latin typeface="Times New Roman" pitchFamily="18" charset="0"/>
                <a:cs typeface="Times New Roman" pitchFamily="18" charset="0"/>
              </a:rPr>
              <a:t>психолого</a:t>
            </a:r>
            <a:r>
              <a:rPr lang="ru-RU" sz="1200" i="0" baseline="0" dirty="0" smtClean="0">
                <a:latin typeface="Times New Roman" pitchFamily="18" charset="0"/>
                <a:cs typeface="Times New Roman" pitchFamily="18" charset="0"/>
              </a:rPr>
              <a:t> -педагогической службой района; выявление мнения родителей о склонностях ребенка)</a:t>
            </a:r>
            <a:endParaRPr lang="ru-RU" sz="1200" i="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2D8DF-BBA2-4ECB-90ED-D4214E41962F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Участие во всевозможных конкурсах,</a:t>
            </a:r>
            <a:r>
              <a:rPr lang="ru-RU" baseline="0" dirty="0" smtClean="0"/>
              <a:t> научно-практических конференциях, форумах, олимпиадах с целью </a:t>
            </a:r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заинтересовать и мотивировать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ученика на более углубленное изучение понравившегося предмета. В результате этих двух этапов школы формируют базу данных способных учащихся.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2D8DF-BBA2-4ECB-90ED-D4214E41962F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 этап 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Целенаправленная подготовка участников олимпиад осуществляется согласно утвержденному 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плану работы школы по подготовке к олимпиадам</a:t>
            </a:r>
            <a:endParaRPr lang="ru-RU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рамках: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Базовой  школьной подготовки по предмету;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На</a:t>
            </a:r>
            <a:r>
              <a:rPr lang="ru-RU" baseline="0" dirty="0" smtClean="0">
                <a:latin typeface="Times New Roman" pitchFamily="18" charset="0"/>
                <a:cs typeface="Times New Roman" pitchFamily="18" charset="0"/>
              </a:rPr>
              <a:t> 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ополнительных занятиях по подготовке к олимпиаде (согласно утвержденному графику</a:t>
            </a:r>
            <a:r>
              <a:rPr lang="ru-RU" baseline="0" dirty="0" smtClean="0">
                <a:latin typeface="Times New Roman" pitchFamily="18" charset="0"/>
                <a:cs typeface="Times New Roman" pitchFamily="18" charset="0"/>
              </a:rPr>
              <a:t> занятий, с указанием конкретных учащихся, учителей и периодичности занятий).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Самоподготовка (чтение научной и научно-популярной литературы, самостоятельное решение задач, поиск информации в Интернете и т.д.);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 </a:t>
            </a:r>
            <a:r>
              <a:rPr lang="ru-RU" sz="1200" b="0" i="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Организация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частия обучающихся</a:t>
            </a:r>
            <a:r>
              <a:rPr lang="ru-RU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учебно-тренировочных сборах и профильных сменах по предметам,</a:t>
            </a:r>
            <a:r>
              <a:rPr lang="ru-RU" baseline="0" dirty="0" smtClean="0">
                <a:latin typeface="Times New Roman" pitchFamily="18" charset="0"/>
                <a:cs typeface="Times New Roman" pitchFamily="18" charset="0"/>
              </a:rPr>
              <a:t> организуемых Республиканским олимпиадным центром.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2D8DF-BBA2-4ECB-90ED-D4214E41962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правило подготовка к олимпиаде проводится учителем-предметником, который выступает «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тьютором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», «партнером», «наставником» и «тренером»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олимпиадников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Для учащихся, которые выходят на муниципальный этап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разрабатываются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индивидуальные образовательные маршрут для дальнейшей подготовки 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ученика, учитывающий 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все сильные и слабые стороны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олимпиадника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как в его психологическом портрете, так и в его багаже знаний. 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2D8DF-BBA2-4ECB-90ED-D4214E41962F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данной таблице отражен рейтинг предметов по результативности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участия обучающихся на школьном этапе олимпиад.</a:t>
            </a:r>
          </a:p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первых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позициях по популярности среди учащихся стоят математика, технология, русский язык,, история и физическая культура соответственно.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Высокий уровень результативности среди этих предметов по истории и физической культуре.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этом уровень результативности например по истории в муниципальном этапе равна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нулю. </a:t>
            </a:r>
          </a:p>
          <a:p>
            <a:pPr algn="just"/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Низкое количество участников и результативность участия по немецкому языку, информатике, астрономии.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  говорит о том что по данным предметам полностью отсутствует подготовка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учащихся к олимпиаде. По таким предметам, как физика, химия, литература, экология, искусство(МХК), история </a:t>
            </a:r>
            <a:r>
              <a:rPr lang="ru-RU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татарстана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татарского народа, право так же отсутствует системная работа учителей-предметников.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Хотя по данным предметам на региональном этапе меньше всего участников, а значит больше возможности занять призовые места.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2D8DF-BBA2-4ECB-90ED-D4214E41962F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/>
              <a:t>Администрации школ: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Взять на постоянный контроль состояние работы с одаренными детьми;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продолжить работу по реализации программы по подготовке учащихся к олимпиаде;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вести тесное сотрудничество с Психолого-педагогической службой района, с целью  качественной диагностики способных и одаренных детей и их психологическому сопровождению;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приказом по ОУ :</a:t>
            </a:r>
          </a:p>
          <a:p>
            <a:pPr algn="just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определить ответственных учителей-предметников за каждым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олимпиадником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just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утвердить график дополнительных занятий по подготовке учащихся к олимпиаде 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организовать участие победителей и призеров олимпиад в учебно-тренировочных сборах, согласно графику «РОЦ»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распространять опыт педагогов, прошедших курсы повышения квалификации по работе с одаренными детьми на муниципальном уровне через организацию проведения  мастер-классов, тренингов, обучающих семинаров, стажировок;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проанализировать возникшие затруднения при организации и проведении муниципального этапа Олимпиады, учесть их при подготовке к олимпиаде в следующем учебном году.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2D8DF-BBA2-4ECB-90ED-D4214E41962F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3443C-56C4-4C2F-8936-7EA00FEDF30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E5AE1-A347-4062-9889-9F701A5555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3443C-56C4-4C2F-8936-7EA00FEDF30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E5AE1-A347-4062-9889-9F701A5555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3443C-56C4-4C2F-8936-7EA00FEDF30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E5AE1-A347-4062-9889-9F701A5555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3443C-56C4-4C2F-8936-7EA00FEDF30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E5AE1-A347-4062-9889-9F701A5555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3443C-56C4-4C2F-8936-7EA00FEDF30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E5AE1-A347-4062-9889-9F701A5555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3443C-56C4-4C2F-8936-7EA00FEDF30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E5AE1-A347-4062-9889-9F701A5555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3443C-56C4-4C2F-8936-7EA00FEDF30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E5AE1-A347-4062-9889-9F701A5555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3443C-56C4-4C2F-8936-7EA00FEDF30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E5AE1-A347-4062-9889-9F701A5555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3443C-56C4-4C2F-8936-7EA00FEDF30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E5AE1-A347-4062-9889-9F701A5555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3443C-56C4-4C2F-8936-7EA00FEDF30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E5AE1-A347-4062-9889-9F701A5555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63443C-56C4-4C2F-8936-7EA00FEDF30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E5AE1-A347-4062-9889-9F701A5555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163443C-56C4-4C2F-8936-7EA00FEDF30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F6E5AE1-A347-4062-9889-9F701A5555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928670"/>
            <a:ext cx="8215338" cy="3283416"/>
          </a:xfrm>
        </p:spPr>
        <p:txBody>
          <a:bodyPr>
            <a:normAutofit/>
          </a:bodyPr>
          <a:lstStyle/>
          <a:p>
            <a:pPr algn="just"/>
            <a:r>
              <a:rPr lang="ru-RU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Организационно-педагогические условия в школе для подготовки учащихся к олимпиадам</a:t>
            </a:r>
            <a:endParaRPr lang="ru-RU" sz="36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5214950"/>
            <a:ext cx="7406640" cy="1428760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А.М.Свистунова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методист по учебным дисциплинам</a:t>
            </a:r>
          </a:p>
          <a:p>
            <a:pPr algn="r"/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ноябрь, 2017</a:t>
            </a:r>
          </a:p>
          <a:p>
            <a:pPr algn="r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http://eduportal44.ru/Kostroma_EDU/DS-1/SiteAssets/SitePages/%D0%98%D0%BD%D1%81%D1%82%D1%80%D1%83%D0%BA%D1%82%D0%BE%D1%80%20%D0%BF%D0%BE%20%D1%84%D0%B8%D0%B7%D0%B8%D1%87%D0%B5%D1%81%D0%BA%D0%BE%D0%B9%20%D0%BA%D1%83%D0%BB%D1%8C%D1%82%D1%83%D1%80%D0%B5/3d-cartoons-podium-248291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0"/>
            <a:ext cx="2285992" cy="22859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362216" cy="1357322"/>
          </a:xfrm>
        </p:spPr>
        <p:txBody>
          <a:bodyPr>
            <a:noAutofit/>
          </a:bodyPr>
          <a:lstStyle/>
          <a:p>
            <a:pPr marL="342900" indent="-34290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Приказ  МО и Н РТ № под-1450/17 от 04.09.2017 г. «О проведении школьного этапа всероссийской и республиканской олимпиады школьников в 2017/2018 учебном году»;</a:t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Приказ МКУ «Отдел образования Алексеевского муниципального района» №318 от 06.09.2017 года «О проведении школьного этапа всероссийской и республиканской олимпиады школьников  в школах Алексеевского муниципального района в 2017/2018 учебном году»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25195" t="9521" r="26758" b="9179"/>
          <a:stretch>
            <a:fillRect/>
          </a:stretch>
        </p:blipFill>
        <p:spPr bwMode="auto">
          <a:xfrm>
            <a:off x="1000100" y="1571612"/>
            <a:ext cx="3830622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l="21875" t="8984" r="23633" b="4590"/>
          <a:stretch>
            <a:fillRect/>
          </a:stretch>
        </p:blipFill>
        <p:spPr bwMode="auto">
          <a:xfrm>
            <a:off x="5000628" y="1643050"/>
            <a:ext cx="3857652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" y="500042"/>
            <a:ext cx="1015663" cy="578647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5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Школьный этап</a:t>
            </a:r>
            <a:endParaRPr lang="ru-RU" sz="54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" y="0"/>
            <a:ext cx="954107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Муниципальный этап</a:t>
            </a:r>
            <a:endParaRPr lang="ru-RU" sz="50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22266" t="9521" r="23828" b="4785"/>
          <a:stretch>
            <a:fillRect/>
          </a:stretch>
        </p:blipFill>
        <p:spPr bwMode="auto">
          <a:xfrm>
            <a:off x="4857752" y="1214422"/>
            <a:ext cx="4071965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 l="25195" t="9521" r="26172" b="6250"/>
          <a:stretch>
            <a:fillRect/>
          </a:stretch>
        </p:blipFill>
        <p:spPr bwMode="auto">
          <a:xfrm>
            <a:off x="1000100" y="1214421"/>
            <a:ext cx="3786214" cy="5245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42910" y="0"/>
            <a:ext cx="8501090" cy="135729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    Приказ  МО и Н РТ № под-1697/17 от 23.10.2017 г. «О проведении муниципального этапа всероссийской и республиканской олимпиад школьников в 2017/2018 учебном году»;</a:t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Приказ МКУ «Отдел образования Алексеевского муниципального района» №383 от 24.10.2017 года «О проведении муниципального этапа всероссийской и республиканской олимпиады школьников  в 2017/2018 учебном году»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millionairessayings1.com/wp-content/uploads/2017/08/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1214422"/>
            <a:ext cx="6810375" cy="53578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Траектория подготовки к олимпиадам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928802"/>
            <a:ext cx="8001024" cy="4319598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этап-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выявление одаренных и высокомотивированных детей,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отличающихся нестандартным мышлением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 этап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вовлечение учащихся в олимпиадное движение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 этап-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подготовка участников олимпиад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9335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 работы по подготовке к олимпиадам 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8072462" cy="135732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 этап</a:t>
            </a:r>
            <a:r>
              <a:rPr lang="ru-RU" sz="6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своевременное выявление</a:t>
            </a:r>
            <a:endParaRPr lang="ru-RU" sz="6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643050"/>
            <a:ext cx="7719274" cy="4786346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целенаправленное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наблюдение за учебной и внеурочной деятельностью школьника;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диагностические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тестирования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психолого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педагогической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службой района;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выявление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мнения родителей о склонностях ребенка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участие учащихся в республиканской олимпиаде по математике, русскому языку, ОБЖ с 4 класса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58272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 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вовлечение учащихся в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олимпиадное движение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2000240"/>
            <a:ext cx="7790712" cy="392909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Конкурсы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Научно-практические конференции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Форумы, фестивали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Интеллектуальные бои, турниры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Олимпиады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790712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1214414" y="285728"/>
          <a:ext cx="7929586" cy="6572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 descr="C:\Users\adm\AppData\Local\Temp\IMG-20170813-WA0015.jpg"/>
          <p:cNvPicPr/>
          <p:nvPr/>
        </p:nvPicPr>
        <p:blipFill>
          <a:blip r:embed="rId7"/>
          <a:srcRect l="11741" t="11992" r="23609" b="24565"/>
          <a:stretch>
            <a:fillRect/>
          </a:stretch>
        </p:blipFill>
        <p:spPr bwMode="auto">
          <a:xfrm>
            <a:off x="428596" y="4286256"/>
            <a:ext cx="2643174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8"/>
          <a:srcRect l="13476" t="19775" r="4492" b="29688"/>
          <a:stretch>
            <a:fillRect/>
          </a:stretch>
        </p:blipFill>
        <p:spPr bwMode="auto">
          <a:xfrm>
            <a:off x="1000100" y="285728"/>
            <a:ext cx="2928958" cy="1985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4" name="AutoShape 2" descr="http://www.ryajsk-lib.ru/wp-content/uploads/2017/03/0007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5" name="Picture 3" descr="C:\Users\adm\Desktop\00077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00826" y="4929198"/>
            <a:ext cx="2256878" cy="1714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8429684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ндивидуальный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бразовательный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</a:t>
            </a: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аршрут 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(ИОМ)</a:t>
            </a:r>
            <a:endParaRPr lang="ru-RU" sz="36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/>
          <a:srcRect l="2312" r="12901"/>
          <a:stretch>
            <a:fillRect/>
          </a:stretch>
        </p:blipFill>
        <p:spPr bwMode="auto">
          <a:xfrm rot="5400000">
            <a:off x="-209289" y="2291025"/>
            <a:ext cx="527629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4"/>
          <a:srcRect l="9049"/>
          <a:stretch>
            <a:fillRect/>
          </a:stretch>
        </p:blipFill>
        <p:spPr bwMode="auto">
          <a:xfrm rot="16200000">
            <a:off x="4312184" y="2188618"/>
            <a:ext cx="5234540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8143900" cy="796908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Результаты ШЭ по предметам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142977" y="928670"/>
          <a:ext cx="7643864" cy="5599753"/>
        </p:xfrm>
        <a:graphic>
          <a:graphicData uri="http://schemas.openxmlformats.org/drawingml/2006/table">
            <a:tbl>
              <a:tblPr/>
              <a:tblGrid>
                <a:gridCol w="1683709"/>
                <a:gridCol w="1007540"/>
                <a:gridCol w="680649"/>
                <a:gridCol w="700067"/>
                <a:gridCol w="1328447"/>
                <a:gridCol w="573178"/>
                <a:gridCol w="555265"/>
                <a:gridCol w="577656"/>
                <a:gridCol w="537353"/>
              </a:tblGrid>
              <a:tr h="44819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Предмет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Кол-во участников на ШЭ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участники ШЭ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Кол-во победителей и призеров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победители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призеры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76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Математика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105 (28%)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Технология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48 (14%)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Рус.яз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59 (21%)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История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87 (34%)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Физ.культура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87 (36%)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ОБЖ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34 (15%)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География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34 (15%)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Биология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86 (43%)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Обществознание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49 (25%)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Английский язык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36 (19%)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Физика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 (13%)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Химия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 (7%)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Экономика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  (5%)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Литература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 (15%)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Искуссво(МХК)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 (3%)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Астрономия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(0,2%)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Право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 (16%)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Информатика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 (13%)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Немецкий язык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 (0%)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00100" y="1071542"/>
          <a:ext cx="7929619" cy="5479180"/>
        </p:xfrm>
        <a:graphic>
          <a:graphicData uri="http://schemas.openxmlformats.org/drawingml/2006/table">
            <a:tbl>
              <a:tblPr/>
              <a:tblGrid>
                <a:gridCol w="1746653"/>
                <a:gridCol w="1045205"/>
                <a:gridCol w="706094"/>
                <a:gridCol w="724676"/>
                <a:gridCol w="1379670"/>
                <a:gridCol w="594605"/>
                <a:gridCol w="576024"/>
                <a:gridCol w="599250"/>
                <a:gridCol w="557442"/>
              </a:tblGrid>
              <a:tr h="6313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Предмет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Кол-во участников на ШЭ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участники ШЭ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Кол-во победителей и призеров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победители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призеры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71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Тат.яз.РГ РШ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66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История Татарстана и 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тат.народа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Тат.лит ТШ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Тат.яз.ТШ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Рус.яз.НШ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Рус.лит НШ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Геология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Тат.яз.ТгРШ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Тат.лит.Тг РШ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Чув.яз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5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Мордовский язык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1000100" y="0"/>
            <a:ext cx="7929618" cy="79690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Результаты ШЭ по предметам</a:t>
            </a:r>
            <a:endParaRPr kumimoji="0" lang="ru-RU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785794"/>
            <a:ext cx="8001024" cy="6072206"/>
          </a:xfrm>
        </p:spPr>
        <p:txBody>
          <a:bodyPr>
            <a:normAutofit fontScale="62500" lnSpcReduction="20000"/>
          </a:bodyPr>
          <a:lstStyle/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Взять на постоянный контроль состояние работы с одаренными детьми;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продолжить работу по реализации программы по подготовке учащихся к олимпиаде;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вести тесное сотрудничество с Психолого-педагогической службой района, с целью  качественной диагностики способных и одаренных детей и их психологическому сопровождению;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приказом по ОУ :</a:t>
            </a:r>
          </a:p>
          <a:p>
            <a:pPr algn="just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определить ответственных учителей-предметников за каждым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олимпиадником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just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утвердить график дополнительных занятий по подготовке учащихся к олимпиаде 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организовать участие победителей и призеров олимпиад в учебно-тренировочных сборах, согласно графику «РОЦ»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распространять опыт педагогов, прошедших курсы повышения квалификации по работе с одаренными детьми на муниципальном уровне через организацию проведения  мастер-классов, тренингов, обучающих семинаров, стажировок;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проанализировать возникшие затруднения при организации и проведении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школьного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этапа Олимпиады, учесть их при подготовке к олимпиаде в следующем учебном году.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71736" y="0"/>
            <a:ext cx="4926157" cy="92333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Рекомендации: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465</TotalTime>
  <Words>1386</Words>
  <Application>Microsoft Office PowerPoint</Application>
  <PresentationFormat>Экран (4:3)</PresentationFormat>
  <Paragraphs>382</Paragraphs>
  <Slides>12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     Организационно-педагогические условия в школе для подготовки учащихся к олимпиадам</vt:lpstr>
      <vt:lpstr>               Приказ  МО и Н РТ № под-1450/17 от 04.09.2017 г. «О проведении школьного этапа всероссийской и республиканской олимпиады школьников в 2017/2018 учебном году»;        Приказ МКУ «Отдел образования Алексеевского муниципального района» №318 от 06.09.2017 года «О проведении школьного этапа всероссийской и республиканской олимпиады школьников  в школах Алексеевского муниципального района в 2017/2018 учебном году»</vt:lpstr>
      <vt:lpstr>Слайд 3</vt:lpstr>
      <vt:lpstr>Траектория подготовки к олимпиадам</vt:lpstr>
      <vt:lpstr>Система работы по подготовке к олимпиадам </vt:lpstr>
      <vt:lpstr>1 этап своевременное выявление</vt:lpstr>
      <vt:lpstr>2 этап  вовлечение учащихся в олимпиадное движение </vt:lpstr>
      <vt:lpstr> </vt:lpstr>
      <vt:lpstr>Индивидуальный Образовательный Маршрут (ИОМ)</vt:lpstr>
      <vt:lpstr>Результаты ШЭ по предметам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Организационно-педагогические условия в школе для подготовки учащихся к олимпиадам</dc:title>
  <dc:creator>adm</dc:creator>
  <cp:lastModifiedBy>adm</cp:lastModifiedBy>
  <cp:revision>46</cp:revision>
  <dcterms:created xsi:type="dcterms:W3CDTF">2017-11-23T14:24:58Z</dcterms:created>
  <dcterms:modified xsi:type="dcterms:W3CDTF">2017-11-24T06:56:29Z</dcterms:modified>
</cp:coreProperties>
</file>